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1" r:id="rId3"/>
    <p:sldId id="290" r:id="rId4"/>
    <p:sldId id="266" r:id="rId5"/>
    <p:sldId id="264" r:id="rId6"/>
    <p:sldId id="265" r:id="rId7"/>
    <p:sldId id="268" r:id="rId8"/>
    <p:sldId id="269" r:id="rId9"/>
    <p:sldId id="270" r:id="rId10"/>
    <p:sldId id="271" r:id="rId11"/>
    <p:sldId id="274" r:id="rId12"/>
    <p:sldId id="272" r:id="rId13"/>
    <p:sldId id="273" r:id="rId14"/>
    <p:sldId id="276" r:id="rId15"/>
    <p:sldId id="278" r:id="rId16"/>
    <p:sldId id="280" r:id="rId17"/>
    <p:sldId id="282" r:id="rId18"/>
    <p:sldId id="283" r:id="rId19"/>
    <p:sldId id="285" r:id="rId20"/>
    <p:sldId id="286" r:id="rId21"/>
    <p:sldId id="288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4660"/>
  </p:normalViewPr>
  <p:slideViewPr>
    <p:cSldViewPr>
      <p:cViewPr varScale="1">
        <p:scale>
          <a:sx n="103" d="100"/>
          <a:sy n="103" d="100"/>
        </p:scale>
        <p:origin x="-1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038B3E3-36AD-4B03-8BE4-FFC1274260F1}" type="datetimeFigureOut">
              <a:rPr lang="en-US"/>
              <a:pPr>
                <a:defRPr/>
              </a:pPr>
              <a:t>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D06E6E9-9AFE-402F-BF13-A0821AD42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11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B1BAD30-874F-4E87-8136-614632F61E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23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F1C88CD-51AC-44F7-86E8-B6D58283959B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8B1CFB0A-3172-4013-83EA-CEA79A3939B4}" type="slidenum">
              <a:rPr lang="en-US" smtClean="0">
                <a:latin typeface="Arial" charset="0"/>
              </a:rPr>
              <a:pPr/>
              <a:t>10</a:t>
            </a:fld>
            <a:endParaRPr lang="en-US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81772D2B-2710-4581-BFAB-F9CF814253EF}" type="slidenum">
              <a:rPr lang="en-US" smtClean="0">
                <a:latin typeface="Arial" charset="0"/>
              </a:rPr>
              <a:pPr/>
              <a:t>11</a:t>
            </a:fld>
            <a:endParaRPr lang="en-US" smtClean="0">
              <a:latin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5C77E5E-9B7B-43A9-B310-F5439FF266AF}" type="slidenum">
              <a:rPr lang="en-US" smtClean="0">
                <a:latin typeface="Arial" charset="0"/>
              </a:rPr>
              <a:pPr/>
              <a:t>12</a:t>
            </a:fld>
            <a:endParaRPr lang="en-US" smtClean="0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1D95F8F-4F8B-4EB0-BA76-211BBE89D1BB}" type="slidenum">
              <a:rPr lang="en-US" smtClean="0">
                <a:latin typeface="Arial" charset="0"/>
              </a:rPr>
              <a:pPr/>
              <a:t>13</a:t>
            </a:fld>
            <a:endParaRPr lang="en-US" smtClean="0">
              <a:latin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B1BE8F5-2330-40C3-BD9B-B5DD7D17F7E5}" type="slidenum">
              <a:rPr lang="en-US" smtClean="0">
                <a:latin typeface="Arial" charset="0"/>
              </a:rPr>
              <a:pPr/>
              <a:t>14</a:t>
            </a:fld>
            <a:endParaRPr lang="en-US" smtClean="0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9AEC728-BD9E-4C88-ADF6-28AC0D139435}" type="slidenum">
              <a:rPr lang="en-US" smtClean="0">
                <a:latin typeface="Arial" charset="0"/>
              </a:rPr>
              <a:pPr/>
              <a:t>15</a:t>
            </a:fld>
            <a:endParaRPr lang="en-US" smtClean="0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A28C4AC-3E72-4412-AC43-5BF20C531238}" type="slidenum">
              <a:rPr lang="en-US" smtClean="0">
                <a:latin typeface="Arial" charset="0"/>
              </a:rPr>
              <a:pPr/>
              <a:t>16</a:t>
            </a:fld>
            <a:endParaRPr lang="en-US" smtClean="0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24B22D4-8B44-426B-A02B-5CE620C2B26C}" type="slidenum">
              <a:rPr lang="en-US" smtClean="0">
                <a:latin typeface="Arial" charset="0"/>
              </a:rPr>
              <a:pPr/>
              <a:t>17</a:t>
            </a:fld>
            <a:endParaRPr lang="en-US" smtClean="0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4E26133-5FCD-4372-9EBD-266BA69D58AA}" type="slidenum">
              <a:rPr lang="en-US" smtClean="0">
                <a:latin typeface="Arial" charset="0"/>
              </a:rPr>
              <a:pPr/>
              <a:t>18</a:t>
            </a:fld>
            <a:endParaRPr lang="en-US" smtClean="0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B14A140E-CF26-4315-B8B4-88080B51863D}" type="slidenum">
              <a:rPr lang="en-US" smtClean="0">
                <a:latin typeface="Arial" charset="0"/>
              </a:rPr>
              <a:pPr/>
              <a:t>19</a:t>
            </a:fld>
            <a:endParaRPr lang="en-US" smtClean="0"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F5D911C-5794-4736-AF1A-E26A0A8E3F3C}" type="slidenum">
              <a:rPr lang="en-US" smtClean="0">
                <a:latin typeface="Arial" charset="0"/>
              </a:rPr>
              <a:pPr/>
              <a:t>2</a:t>
            </a:fld>
            <a:endParaRPr lang="en-US" smtClean="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2CF7B58-FEC8-406E-B5C5-325AB96842F1}" type="slidenum">
              <a:rPr lang="en-US" smtClean="0">
                <a:latin typeface="Arial" charset="0"/>
              </a:rPr>
              <a:pPr/>
              <a:t>20</a:t>
            </a:fld>
            <a:endParaRPr lang="en-US" smtClean="0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6EE8321-0200-447F-BC1C-485C5E8FE88D}" type="slidenum">
              <a:rPr lang="en-US" smtClean="0">
                <a:latin typeface="Arial" charset="0"/>
              </a:rPr>
              <a:pPr/>
              <a:t>21</a:t>
            </a:fld>
            <a:endParaRPr lang="en-US" smtClean="0">
              <a:latin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4207B20-C875-46BF-A190-24A162C1289C}" type="slidenum">
              <a:rPr lang="en-US" smtClean="0">
                <a:latin typeface="Arial" charset="0"/>
              </a:rPr>
              <a:pPr/>
              <a:t>3</a:t>
            </a:fld>
            <a:endParaRPr lang="en-US" smtClean="0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80B596B-E136-4F7B-94E7-83EE997DF8E7}" type="slidenum">
              <a:rPr lang="en-US" smtClean="0">
                <a:latin typeface="Arial" charset="0"/>
              </a:rPr>
              <a:pPr/>
              <a:t>4</a:t>
            </a:fld>
            <a:endParaRPr lang="en-US" smtClean="0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2C984E7-4019-4A97-9C0E-A0735A40C814}" type="slidenum">
              <a:rPr lang="en-US" smtClean="0">
                <a:latin typeface="Arial" charset="0"/>
              </a:rPr>
              <a:pPr/>
              <a:t>5</a:t>
            </a:fld>
            <a:endParaRPr lang="en-US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EDA5336-BBC3-43A9-AC97-A26F2E2EC36F}" type="slidenum">
              <a:rPr lang="en-US" smtClean="0">
                <a:latin typeface="Arial" charset="0"/>
              </a:rPr>
              <a:pPr/>
              <a:t>6</a:t>
            </a:fld>
            <a:endParaRPr lang="en-US" smtClean="0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4DF9F7E-789D-4499-900C-C0DD66C49A60}" type="slidenum">
              <a:rPr lang="en-US" smtClean="0">
                <a:latin typeface="Arial" charset="0"/>
              </a:rPr>
              <a:pPr/>
              <a:t>7</a:t>
            </a:fld>
            <a:endParaRPr lang="en-US" smtClean="0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2A7767D-20EC-4F5B-891C-3B5D9D939CE9}" type="slidenum">
              <a:rPr lang="en-US" smtClean="0">
                <a:latin typeface="Arial" charset="0"/>
              </a:rPr>
              <a:pPr/>
              <a:t>8</a:t>
            </a:fld>
            <a:endParaRPr lang="en-US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88D9A01-8379-40EE-A83B-5C72184217B5}" type="slidenum">
              <a:rPr lang="en-US" smtClean="0">
                <a:latin typeface="Arial" charset="0"/>
              </a:rPr>
              <a:pPr/>
              <a:t>9</a:t>
            </a:fld>
            <a:endParaRPr lang="en-US" smtClean="0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768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68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BDD59-14D5-4EEF-88B0-E4918F80E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91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56A26-A4B7-4DF1-B09B-EB1081C30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16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0231A-7E07-407C-9952-750DDE0DD3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28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92057-B7C4-45DB-AC93-10E3BAE04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493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4C21B-5F45-4D50-A2BC-869E8FA66C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61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DCF31-0F31-427B-8389-F9A8C13FE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23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128F8-DED0-458F-8817-384E95D1C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73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14B11-B6A2-428C-AA4F-502F05273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64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3FD73-8963-4466-BB53-E318BECB8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44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67B50-65D8-4845-AF8D-4624F6E17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88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73104-EDFD-4B89-AA25-EC9C82266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28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662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62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62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663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63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63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63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63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63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63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63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63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64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64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64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64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664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64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64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64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64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64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65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65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65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65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65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665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65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65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65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660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666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66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666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6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6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6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49D14DA-5CAA-41ED-A4A5-DA09D54C0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6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2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63" grpId="0"/>
      <p:bldP spid="2666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6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666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6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666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6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666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6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666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6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666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dirty="0" smtClean="0"/>
              <a:t>ЛИЧНОСТ И ПСИХОЛОГИЈА ЛИЧНОСТИ</a:t>
            </a:r>
            <a:endParaRPr lang="en-US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sr-Cyrl-CS" dirty="0" smtClean="0"/>
              <a:t>Личност у оквиру опште психологије 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sz="4000" smtClean="0"/>
              <a:t>ОЛПОРТОВА ДЕФИНИЦИЈА ЦРТЕ ЛИЧНОСТИ</a:t>
            </a:r>
            <a:endParaRPr lang="en-US" sz="4000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36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3600" b="1" dirty="0" smtClean="0"/>
              <a:t>лична црта</a:t>
            </a:r>
            <a:r>
              <a:rPr lang="ru-RU" sz="2800" dirty="0" smtClean="0"/>
              <a:t> је: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i="1" dirty="0" smtClean="0"/>
              <a:t>уопштена неуропсихичка структура (својствена индивидуи), способна да многе дражи учини функционално еквивалентним и да уведе и води еквивалентне облике прилагодљивог и стилског понашања.</a:t>
            </a:r>
            <a:endParaRPr lang="sr-Cyrl-CS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sr-Cyrl-CS" sz="2800" i="1" dirty="0" smtClean="0"/>
              <a:t>Лична црта </a:t>
            </a:r>
            <a:r>
              <a:rPr lang="sr-Cyrl-CS" sz="2800" dirty="0" smtClean="0"/>
              <a:t>је </a:t>
            </a:r>
            <a:r>
              <a:rPr lang="sr-Cyrl-CS" sz="2800" i="1" dirty="0" smtClean="0"/>
              <a:t>особена</a:t>
            </a:r>
            <a:r>
              <a:rPr lang="sr-Cyrl-CS" sz="2800" dirty="0" smtClean="0"/>
              <a:t> и </a:t>
            </a:r>
            <a:r>
              <a:rPr lang="sr-Cyrl-CS" sz="2800" i="1" dirty="0" smtClean="0"/>
              <a:t>реално постојећа </a:t>
            </a:r>
            <a:r>
              <a:rPr lang="sr-Cyrl-CS" sz="2800" dirty="0" smtClean="0"/>
              <a:t>тенденција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smtClean="0"/>
              <a:t>КАРАКТЕР</a:t>
            </a:r>
            <a:endParaRPr lang="en-US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sz="3600" i="1" dirty="0" smtClean="0"/>
              <a:t>“</a:t>
            </a:r>
            <a:r>
              <a:rPr lang="sr-Cyrl-CS" i="1" dirty="0" smtClean="0"/>
              <a:t>Карактер”</a:t>
            </a:r>
            <a:r>
              <a:rPr lang="sr-Cyrl-CS" dirty="0" smtClean="0"/>
              <a:t> – белег, знак</a:t>
            </a:r>
          </a:p>
          <a:p>
            <a:pPr eaLnBrk="1" hangingPunct="1">
              <a:defRPr/>
            </a:pPr>
            <a:r>
              <a:rPr lang="sr-Cyrl-CS" dirty="0" smtClean="0"/>
              <a:t>Карактер је склоп изразитих (моралних и вољних) црта</a:t>
            </a:r>
            <a:r>
              <a:rPr lang="en-US" sz="2800" dirty="0" smtClean="0"/>
              <a:t> </a:t>
            </a:r>
            <a:endParaRPr lang="sr-Cyrl-CS" dirty="0" smtClean="0"/>
          </a:p>
          <a:p>
            <a:pPr eaLnBrk="1" hangingPunct="1">
              <a:defRPr/>
            </a:pPr>
            <a:r>
              <a:rPr lang="sr-Cyrl-CS" dirty="0" smtClean="0"/>
              <a:t>Формирање карактера</a:t>
            </a:r>
          </a:p>
          <a:p>
            <a:pPr eaLnBrk="1" hangingPunct="1">
              <a:defRPr/>
            </a:pPr>
            <a:r>
              <a:rPr lang="sr-Cyrl-CS" dirty="0" smtClean="0"/>
              <a:t>Теофрастови типови карактера (лицемер, тврдица, разметљивац, брбљивац, итд.)</a:t>
            </a:r>
          </a:p>
          <a:p>
            <a:pPr eaLnBrk="1" hangingPunct="1">
              <a:defRPr/>
            </a:pPr>
            <a:r>
              <a:rPr lang="sr-Cyrl-CS" dirty="0" smtClean="0"/>
              <a:t>Фројдово заснивање научне карактерологије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sz="4000" dirty="0" smtClean="0"/>
              <a:t>ТИПОВИ И ТИПОЛОГИЈЕ ЛИЧНОСТИ</a:t>
            </a:r>
            <a:endParaRPr lang="en-US" sz="4000" dirty="0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sr-Cyrl-CS" sz="2800" dirty="0" smtClean="0"/>
              <a:t>“Тип” </a:t>
            </a:r>
            <a:r>
              <a:rPr lang="sr-Latn-CS" sz="2800" dirty="0" smtClean="0"/>
              <a:t>(</a:t>
            </a:r>
            <a:r>
              <a:rPr lang="de-DE" sz="2800" dirty="0" smtClean="0"/>
              <a:t>грч. </a:t>
            </a:r>
            <a:r>
              <a:rPr lang="en-US" sz="2800" i="1" dirty="0" err="1" smtClean="0">
                <a:latin typeface="Symbol" pitchFamily="18" charset="2"/>
              </a:rPr>
              <a:t>tupoV</a:t>
            </a:r>
            <a:r>
              <a:rPr lang="de-DE" sz="2800" i="1" dirty="0" smtClean="0">
                <a:latin typeface="Symbol" pitchFamily="18" charset="2"/>
              </a:rPr>
              <a:t> </a:t>
            </a:r>
            <a:r>
              <a:rPr lang="de-DE" sz="2800" dirty="0" smtClean="0"/>
              <a:t>= отисак, лик, узор) је образац, основни облик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r-Cyrl-CS" sz="2800" dirty="0" smtClean="0"/>
              <a:t>Тип личности – апстрактна категорија (схема) под коју се може подвести нека особа.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r-Cyrl-CS" sz="2800" dirty="0" smtClean="0"/>
              <a:t>Емпиријски и идеални тип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r-Cyrl-CS" sz="2800" dirty="0" smtClean="0"/>
              <a:t>Предности и мане коришћења типова у психологији личности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r-Cyrl-CS" sz="2800" dirty="0" smtClean="0"/>
              <a:t>Претпоставка типологије – дистрибуција особина личности није </a:t>
            </a:r>
            <a:r>
              <a:rPr lang="sr-Cyrl-CS" sz="2800" i="1" dirty="0" smtClean="0"/>
              <a:t>унимодална</a:t>
            </a:r>
            <a:r>
              <a:rPr lang="sr-Cyrl-CS" sz="2800" dirty="0" smtClean="0"/>
              <a:t>, већ </a:t>
            </a:r>
            <a:r>
              <a:rPr lang="sr-Cyrl-CS" sz="2800" i="1" dirty="0" smtClean="0"/>
              <a:t>бимодална</a:t>
            </a:r>
            <a:r>
              <a:rPr lang="sr-Cyrl-CS" sz="2800" dirty="0" smtClean="0"/>
              <a:t> или </a:t>
            </a:r>
            <a:r>
              <a:rPr lang="sr-Cyrl-CS" sz="2800" i="1" dirty="0" smtClean="0"/>
              <a:t>мултимодална</a:t>
            </a:r>
            <a:r>
              <a:rPr lang="sr-Cyrl-CS" sz="2800" dirty="0" smtClean="0"/>
              <a:t>.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sz="4000" smtClean="0"/>
              <a:t>ЈУНГОВА ТИПОЛОГИЈА ЛИЧНОСТИ</a:t>
            </a:r>
            <a:endParaRPr lang="en-US" sz="4000" smtClean="0"/>
          </a:p>
        </p:txBody>
      </p:sp>
      <p:sp>
        <p:nvSpPr>
          <p:cNvPr id="63492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sz="3600" i="1" dirty="0" smtClean="0"/>
              <a:t>Екстравертни тип</a:t>
            </a:r>
            <a:r>
              <a:rPr lang="sr-Cyrl-CS" dirty="0" smtClean="0"/>
              <a:t> (отворен, активан, прагматичан, реалистичан, дружељубив, импулсиван, лакомислен, оптимиста)</a:t>
            </a:r>
          </a:p>
          <a:p>
            <a:pPr eaLnBrk="1" hangingPunct="1">
              <a:defRPr/>
            </a:pPr>
            <a:r>
              <a:rPr lang="sr-Cyrl-CS" sz="3600" i="1" dirty="0" smtClean="0"/>
              <a:t>Интровертни тип</a:t>
            </a:r>
            <a:r>
              <a:rPr lang="sr-Cyrl-CS" dirty="0" smtClean="0"/>
              <a:t> (затворен, пасиван, повучен, уздржан, истрајан, крут, опрезан, сумњичав, песимиста)</a:t>
            </a: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600200"/>
            <a:ext cx="4038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63492" grpId="0" build="p"/>
      <p:bldP spid="6349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b="1" dirty="0" smtClean="0"/>
              <a:t>ТЕОРИЈЕ ЛИЧНОСТИ</a:t>
            </a:r>
            <a:endParaRPr lang="en-US" b="1" dirty="0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r-Cyrl-CS" b="1" dirty="0" smtClean="0"/>
              <a:t>Теорија личности</a:t>
            </a:r>
            <a:r>
              <a:rPr lang="sr-Cyrl-CS" dirty="0" smtClean="0"/>
              <a:t> је о</a:t>
            </a:r>
            <a:r>
              <a:rPr lang="sr-Latn-CS" dirty="0" smtClean="0"/>
              <a:t>бухватани и усклађени системи чињеница</a:t>
            </a:r>
            <a:r>
              <a:rPr lang="sr-Cyrl-CS" dirty="0" smtClean="0"/>
              <a:t>,</a:t>
            </a:r>
            <a:r>
              <a:rPr lang="sr-Latn-CS" dirty="0" smtClean="0"/>
              <a:t> принципа, појмова </a:t>
            </a:r>
            <a:r>
              <a:rPr lang="sr-Cyrl-CS" dirty="0" smtClean="0"/>
              <a:t>и</a:t>
            </a:r>
            <a:r>
              <a:rPr lang="sr-Latn-CS" dirty="0" smtClean="0"/>
              <a:t> хипотеза које се односе на настанак, природу и функционисање личности. </a:t>
            </a:r>
            <a:endParaRPr lang="sr-Cyrl-CS" dirty="0" smtClean="0"/>
          </a:p>
          <a:p>
            <a:pPr eaLnBrk="1" hangingPunct="1">
              <a:lnSpc>
                <a:spcPct val="90000"/>
              </a:lnSpc>
              <a:defRPr/>
            </a:pPr>
            <a:endParaRPr lang="sr-Cyrl-C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sr-Cyrl-CS" dirty="0" smtClean="0"/>
              <a:t>Мноштво </a:t>
            </a:r>
            <a:r>
              <a:rPr lang="sr-Cyrl-CS" b="1" dirty="0" smtClean="0"/>
              <a:t>типова теорија </a:t>
            </a:r>
            <a:r>
              <a:rPr lang="sr-Cyrl-CS" dirty="0" smtClean="0"/>
              <a:t>(дубинске, биологистичке, културалистичке, когнитивистичке, факторске итд.)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sz="4000" dirty="0" smtClean="0"/>
              <a:t>ФРОЈДОВА ПСИХОАНАЛИТИЧКА ТЕОРИЈА</a:t>
            </a:r>
            <a:endParaRPr lang="en-US" sz="4000" dirty="0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r-Cyrl-CS" sz="2400" i="1" dirty="0" smtClean="0"/>
              <a:t>Психоанализа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r-Cyrl-CS" sz="2400" dirty="0" smtClean="0"/>
              <a:t>Настанак и значај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r-Cyrl-CS" sz="2400" dirty="0" smtClean="0"/>
              <a:t>Емпиријска основа (омашке, снови, симптоми, асоцијације)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r-Cyrl-CS" sz="2400" dirty="0" smtClean="0"/>
              <a:t>Несвесно и потискивање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r-Cyrl-CS" sz="2400" dirty="0" smtClean="0"/>
              <a:t>Ид, его и супер-его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r-Cyrl-CS" sz="2400" dirty="0" smtClean="0"/>
              <a:t>Либидо и нагон смрти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r-Cyrl-CS" sz="2400" dirty="0" smtClean="0"/>
              <a:t>Развој личности</a:t>
            </a:r>
            <a:endParaRPr lang="en-US" sz="24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sr-Cyrl-CS" dirty="0" smtClean="0"/>
              <a:t>Сигмунд Фројд (1856-1939)</a:t>
            </a:r>
          </a:p>
          <a:p>
            <a:pPr>
              <a:defRPr/>
            </a:pPr>
            <a:endParaRPr lang="sr-Cyrl-CS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17413" name="Picture 16" descr="C:\Documents and Settings\Administrator\Desktop\Portraits Sigmund Freud\Sigmund Freud 19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3" r="21893" b="43314"/>
          <a:stretch>
            <a:fillRect/>
          </a:stretch>
        </p:blipFill>
        <p:spPr bwMode="auto">
          <a:xfrm>
            <a:off x="5181601" y="2667000"/>
            <a:ext cx="2590800" cy="2940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sr-Cyrl-CS" sz="4000" dirty="0" smtClean="0"/>
              <a:t/>
            </a:r>
            <a:br>
              <a:rPr lang="sr-Cyrl-CS" sz="4000" dirty="0" smtClean="0"/>
            </a:br>
            <a:r>
              <a:rPr lang="sr-Cyrl-CS" sz="4000" dirty="0" smtClean="0"/>
              <a:t/>
            </a:r>
            <a:br>
              <a:rPr lang="sr-Cyrl-CS" sz="4000" dirty="0" smtClean="0"/>
            </a:br>
            <a:r>
              <a:rPr lang="sr-Cyrl-CS" sz="4000" dirty="0" smtClean="0"/>
              <a:t>АДЛЕРОВА ИНДИВИДУАЛНА ПСИХОЛОГИЈА</a:t>
            </a:r>
            <a:br>
              <a:rPr lang="sr-Cyrl-C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sz="2400" dirty="0" smtClean="0"/>
              <a:t>Осећање мање вредности </a:t>
            </a:r>
          </a:p>
          <a:p>
            <a:pPr eaLnBrk="1" hangingPunct="1">
              <a:defRPr/>
            </a:pPr>
            <a:r>
              <a:rPr lang="sr-Cyrl-CS" sz="2400" dirty="0" smtClean="0"/>
              <a:t>Компензација и осећање више вредност</a:t>
            </a:r>
          </a:p>
          <a:p>
            <a:pPr eaLnBrk="1" hangingPunct="1">
              <a:defRPr/>
            </a:pPr>
            <a:r>
              <a:rPr lang="sr-Cyrl-CS" sz="2400" dirty="0" smtClean="0"/>
              <a:t>Тежња за надмоћи</a:t>
            </a:r>
          </a:p>
          <a:p>
            <a:pPr eaLnBrk="1" hangingPunct="1">
              <a:defRPr/>
            </a:pPr>
            <a:r>
              <a:rPr lang="sr-Cyrl-CS" sz="2400" dirty="0" smtClean="0"/>
              <a:t>Осећање за заједницу </a:t>
            </a:r>
          </a:p>
          <a:p>
            <a:pPr eaLnBrk="1" hangingPunct="1">
              <a:defRPr/>
            </a:pPr>
            <a:r>
              <a:rPr lang="sr-Cyrl-CS" sz="2400" dirty="0" smtClean="0"/>
              <a:t>Животни план</a:t>
            </a:r>
          </a:p>
          <a:p>
            <a:pPr eaLnBrk="1" hangingPunct="1">
              <a:defRPr/>
            </a:pPr>
            <a:r>
              <a:rPr lang="sr-Cyrl-CS" sz="2400" dirty="0" smtClean="0"/>
              <a:t>Стваралачко ја</a:t>
            </a:r>
            <a:endParaRPr lang="en-US" sz="24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sr-Cyrl-CS" sz="2400" b="1" dirty="0" smtClean="0"/>
              <a:t>Алфред Адлер</a:t>
            </a:r>
            <a:r>
              <a:rPr lang="sr-Cyrl-CS" sz="2400" dirty="0" smtClean="0"/>
              <a:t/>
            </a:r>
            <a:br>
              <a:rPr lang="sr-Cyrl-CS" sz="2400" dirty="0" smtClean="0"/>
            </a:br>
            <a:r>
              <a:rPr lang="sr-Cyrl-CS" sz="2400" dirty="0" smtClean="0"/>
              <a:t>(1870 – 1937)</a:t>
            </a:r>
            <a:endParaRPr lang="en-US" sz="2400" dirty="0"/>
          </a:p>
        </p:txBody>
      </p:sp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2819400"/>
            <a:ext cx="1676399" cy="193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sz="4000" dirty="0" smtClean="0"/>
              <a:t>ЈУНГОВА АНАЛИТИЧКА ПСИХОЛОГИЈА</a:t>
            </a:r>
            <a:endParaRPr lang="en-US" sz="4000" dirty="0" smtClean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sz="2400" dirty="0" smtClean="0"/>
              <a:t>Лично несвесно (комплекси)</a:t>
            </a:r>
          </a:p>
          <a:p>
            <a:pPr eaLnBrk="1" hangingPunct="1">
              <a:defRPr/>
            </a:pPr>
            <a:r>
              <a:rPr lang="sr-Cyrl-CS" sz="2400" dirty="0" smtClean="0"/>
              <a:t>Колективно несвесно (архетипови)</a:t>
            </a:r>
          </a:p>
          <a:p>
            <a:pPr eaLnBrk="1" hangingPunct="1">
              <a:defRPr/>
            </a:pPr>
            <a:r>
              <a:rPr lang="sr-Cyrl-CS" sz="2400" dirty="0" smtClean="0"/>
              <a:t>Либидо, екстраверзија и интроверзија</a:t>
            </a:r>
          </a:p>
          <a:p>
            <a:pPr eaLnBrk="1" hangingPunct="1">
              <a:defRPr/>
            </a:pPr>
            <a:r>
              <a:rPr lang="sr-Cyrl-CS" sz="2400" dirty="0" smtClean="0"/>
              <a:t>Индивидуација: премештање средишта од ега до Сопства</a:t>
            </a:r>
            <a:endParaRPr lang="en-US" sz="24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sr-Cyrl-CS" sz="2400" b="1" dirty="0" smtClean="0"/>
              <a:t>КАРЛ ГУСТАВ ЈУНГ</a:t>
            </a:r>
            <a:r>
              <a:rPr lang="sr-Cyrl-CS" sz="2400" dirty="0" smtClean="0"/>
              <a:t>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sr-Cyrl-CS" sz="2400" dirty="0" smtClean="0"/>
              <a:t>	(1875 – 1961)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sr-Cyrl-CS" sz="24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/>
          </a:p>
        </p:txBody>
      </p:sp>
      <p:pic>
        <p:nvPicPr>
          <p:cNvPr id="19461" name="Picture 6" descr="Carl J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95600"/>
            <a:ext cx="243840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sz="4000" smtClean="0"/>
              <a:t>БИХЕЈВИОРИСТИЧКЕ ТЕОРИЈЕ</a:t>
            </a:r>
            <a:endParaRPr lang="en-US" sz="4000" smtClean="0"/>
          </a:p>
        </p:txBody>
      </p:sp>
      <p:sp>
        <p:nvSpPr>
          <p:cNvPr id="90116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sr-Cyrl-CS" sz="2400" b="1" dirty="0" smtClean="0"/>
              <a:t>Вотсонова теорија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sr-Cyrl-CS" sz="24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sr-Cyrl-CS" sz="2000" dirty="0" smtClean="0"/>
              <a:t>	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sr-Cyrl-CS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sr-Cyrl-CS" sz="2000" dirty="0" smtClean="0"/>
              <a:t>	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sr-Cyrl-CS" sz="2000" dirty="0" smtClean="0"/>
              <a:t>	Џон Вотсон (1878-1958)</a:t>
            </a:r>
          </a:p>
          <a:p>
            <a:pPr eaLnBrk="1" hangingPunct="1">
              <a:defRPr/>
            </a:pPr>
            <a:r>
              <a:rPr lang="sr-Cyrl-CS" sz="2000" dirty="0" smtClean="0"/>
              <a:t>Избацио је менталистичке појмове (свест, воља, осећање, намера)</a:t>
            </a:r>
          </a:p>
          <a:p>
            <a:pPr eaLnBrk="1" hangingPunct="1">
              <a:defRPr/>
            </a:pPr>
            <a:r>
              <a:rPr lang="sr-Cyrl-CS" sz="2000" dirty="0" smtClean="0"/>
              <a:t>Личност је “празна табла”</a:t>
            </a:r>
          </a:p>
          <a:p>
            <a:pPr eaLnBrk="1" hangingPunct="1">
              <a:defRPr/>
            </a:pPr>
            <a:r>
              <a:rPr lang="sr-Cyrl-CS" sz="2000" dirty="0" smtClean="0"/>
              <a:t>Свемоћни утицај средине (педагошки оптимизам)</a:t>
            </a:r>
          </a:p>
          <a:p>
            <a:pPr eaLnBrk="1" hangingPunct="1">
              <a:defRPr/>
            </a:pPr>
            <a:endParaRPr lang="en-US" sz="2400" dirty="0" smtClean="0"/>
          </a:p>
        </p:txBody>
      </p:sp>
      <p:sp>
        <p:nvSpPr>
          <p:cNvPr id="90117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sr-Cyrl-CS" sz="2400" b="1" dirty="0" smtClean="0"/>
              <a:t>Скинерова теорија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sr-Cyrl-CS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sr-Cyrl-CS" sz="2400" dirty="0" smtClean="0"/>
              <a:t>		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sr-Cyrl-CS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sr-Cyrl-CS" sz="2000" dirty="0" smtClean="0"/>
              <a:t>Бархус Скинер (1904-1990)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sr-Cyrl-CS" sz="2000" dirty="0" smtClean="0"/>
              <a:t>Личност је мисаони конструкт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sr-Cyrl-CS" sz="2000" dirty="0" smtClean="0"/>
              <a:t>Последице понашања (награда и казна) обликују “личност”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sr-Cyrl-CS" sz="2000" dirty="0" smtClean="0"/>
              <a:t>Циљ: објашњење и контрола понашања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dirty="0" smtClean="0"/>
          </a:p>
        </p:txBody>
      </p:sp>
      <p:pic>
        <p:nvPicPr>
          <p:cNvPr id="20485" name="Picture 5" descr="wat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67"/>
          <a:stretch>
            <a:fillRect/>
          </a:stretch>
        </p:blipFill>
        <p:spPr bwMode="auto">
          <a:xfrm>
            <a:off x="1143000" y="20574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33600"/>
            <a:ext cx="11715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sz="4000" b="1" dirty="0" smtClean="0">
                <a:solidFill>
                  <a:srgbClr val="663300"/>
                </a:solidFill>
              </a:rPr>
              <a:t>МАСЛОВЉЕВА ТЕОРИЈА</a:t>
            </a:r>
            <a:r>
              <a:rPr lang="sr-Cyrl-CS" sz="4000" b="1" dirty="0" smtClean="0">
                <a:solidFill>
                  <a:srgbClr val="008000"/>
                </a:solidFill>
              </a:rPr>
              <a:t> </a:t>
            </a:r>
            <a:r>
              <a:rPr lang="sr-Cyrl-CS" sz="4000" b="1" dirty="0" smtClean="0">
                <a:solidFill>
                  <a:srgbClr val="663300"/>
                </a:solidFill>
              </a:rPr>
              <a:t>ЛИЧНОСТИ</a:t>
            </a:r>
            <a:endParaRPr lang="en-US" sz="4000" b="1" dirty="0" smtClean="0">
              <a:solidFill>
                <a:srgbClr val="663300"/>
              </a:solidFill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r-Cyrl-CS" sz="2400" dirty="0" smtClean="0"/>
              <a:t>Психологија здраве личности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r-Cyrl-CS" sz="2400" dirty="0" smtClean="0"/>
              <a:t>Абрахам Маслов (1908-1970)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</p:txBody>
      </p:sp>
      <p:sp>
        <p:nvSpPr>
          <p:cNvPr id="96260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r-Cyrl-CS" sz="2400" b="1" dirty="0" smtClean="0"/>
              <a:t>Човек (добар)</a:t>
            </a:r>
            <a:r>
              <a:rPr lang="sr-Cyrl-CS" sz="2400" dirty="0" smtClean="0"/>
              <a:t> има урођену тежњу ка развоју својих могућности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r-Cyrl-CS" sz="2400" b="1" dirty="0" smtClean="0"/>
              <a:t>Хијерархија потреба</a:t>
            </a:r>
            <a:r>
              <a:rPr lang="sr-Cyrl-CS" sz="2400" dirty="0" smtClean="0"/>
              <a:t> (физиолошке, п. за сигурношћу, п. за љубављу, за поштовањем и за самоактуализацијом)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r-Cyrl-CS" sz="2400" b="1" dirty="0" smtClean="0"/>
              <a:t>Самоактуализован појединац</a:t>
            </a:r>
            <a:endParaRPr lang="en-US" sz="24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b="1" dirty="0" smtClean="0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43"/>
          <a:stretch>
            <a:fillRect/>
          </a:stretch>
        </p:blipFill>
        <p:spPr bwMode="auto">
          <a:xfrm>
            <a:off x="685800" y="3536950"/>
            <a:ext cx="24384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sz="4000" dirty="0" smtClean="0"/>
              <a:t>ПСИХОЛОГИЈА ЛИЧНОСТИ: ПРЕДМЕТ, ЦИЉ И ПРОБЛЕМИ</a:t>
            </a:r>
            <a:endParaRPr lang="en-US" sz="4000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sr-Cyrl-CS" sz="24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sr-Cyrl-CS" sz="2400" b="1" dirty="0" smtClean="0"/>
              <a:t>Предмет психологије личности</a:t>
            </a:r>
            <a:r>
              <a:rPr lang="sr-Cyrl-CS" sz="2400" dirty="0" smtClean="0"/>
              <a:t> – </a:t>
            </a:r>
            <a:r>
              <a:rPr lang="sr-Cyrl-RS" sz="2400" dirty="0" smtClean="0"/>
              <a:t>међусобно повезан, </a:t>
            </a:r>
            <a:r>
              <a:rPr lang="sr-Cyrl-CS" sz="2400" dirty="0"/>
              <a:t>уређен, </a:t>
            </a:r>
            <a:r>
              <a:rPr lang="sr-Cyrl-CS" sz="2400" dirty="0" smtClean="0"/>
              <a:t>целовит </a:t>
            </a:r>
            <a:r>
              <a:rPr lang="sr-Cyrl-CS" sz="2400" dirty="0" smtClean="0"/>
              <a:t>и непоновљив </a:t>
            </a:r>
            <a:r>
              <a:rPr lang="sr-Cyrl-CS" sz="2400" dirty="0" smtClean="0"/>
              <a:t>склоп/систем различитих </a:t>
            </a:r>
            <a:r>
              <a:rPr lang="sr-Cyrl-CS" sz="2400" dirty="0" smtClean="0"/>
              <a:t>особина.</a:t>
            </a:r>
            <a:endParaRPr lang="sr-Cyrl-CS" sz="2400" i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sr-Cyrl-CS" sz="2400" b="1" dirty="0" smtClean="0"/>
              <a:t>Теоријски циљ</a:t>
            </a:r>
            <a:r>
              <a:rPr lang="sr-Cyrl-CS" sz="2400" dirty="0" smtClean="0"/>
              <a:t>: да опише и објасни личност у целини (чиниоце, природу, градивне јединице, начин организовања и функционисања)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r-Cyrl-CS" sz="2400" b="1" dirty="0" smtClean="0"/>
              <a:t>Практични циљ</a:t>
            </a:r>
            <a:r>
              <a:rPr lang="sr-Cyrl-CS" sz="2400" dirty="0" smtClean="0"/>
              <a:t>: да захваљујући познавању </a:t>
            </a:r>
            <a:r>
              <a:rPr lang="sr-Cyrl-CS" sz="2400" dirty="0" smtClean="0"/>
              <a:t>личности (сопствен и других људи) </a:t>
            </a:r>
            <a:r>
              <a:rPr lang="sr-Cyrl-CS" sz="2400" dirty="0" smtClean="0"/>
              <a:t>тачније предвиђамо понашање и успешније решавамо животне </a:t>
            </a:r>
            <a:r>
              <a:rPr lang="sr-Cyrl-CS" sz="2400" dirty="0" smtClean="0"/>
              <a:t>проблеме (васпитање, школа, посао, породица, други људи, ментално здравље).</a:t>
            </a:r>
            <a:endParaRPr lang="sr-Cyrl-C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/>
              <a:t>Основни проблеми</a:t>
            </a:r>
            <a:r>
              <a:rPr lang="ru-RU" sz="2400" dirty="0" smtClean="0"/>
              <a:t>: структура</a:t>
            </a:r>
            <a:r>
              <a:rPr lang="sr-Cyrl-CS" sz="2400" dirty="0" smtClean="0"/>
              <a:t>, д</a:t>
            </a:r>
            <a:r>
              <a:rPr lang="ru-RU" sz="2400" dirty="0" smtClean="0"/>
              <a:t>инамика</a:t>
            </a:r>
            <a:r>
              <a:rPr lang="sr-Cyrl-CS" sz="2400" dirty="0" smtClean="0"/>
              <a:t>, р</a:t>
            </a:r>
            <a:r>
              <a:rPr lang="ru-RU" sz="2400" dirty="0" smtClean="0"/>
              <a:t>азвој</a:t>
            </a:r>
            <a:r>
              <a:rPr lang="sr-Cyrl-CS" sz="2400" dirty="0" smtClean="0"/>
              <a:t> личности; личност и култура; </a:t>
            </a:r>
            <a:r>
              <a:rPr lang="ru-RU" sz="2400" dirty="0" smtClean="0"/>
              <a:t>(не)нормалност личности</a:t>
            </a:r>
            <a:r>
              <a:rPr lang="sr-Latn-CS" sz="2400" dirty="0" smtClean="0"/>
              <a:t>.</a:t>
            </a:r>
            <a:endParaRPr lang="sr-Cyrl-CS" sz="2400" dirty="0" smtClean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sr-Cyrl-C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sz="4000" smtClean="0"/>
              <a:t>ОЛПОРТОВА ТЕОРИЈА ЛИЧНОСТИ</a:t>
            </a:r>
            <a:endParaRPr lang="en-US" sz="4000" smtClean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sz="2000" dirty="0" smtClean="0"/>
              <a:t>Гордон В. Олпорт</a:t>
            </a:r>
            <a:r>
              <a:rPr lang="sr-Latn-CS" sz="2000" dirty="0" smtClean="0"/>
              <a:t> (1</a:t>
            </a:r>
            <a:r>
              <a:rPr lang="en-US" sz="2000" dirty="0" smtClean="0"/>
              <a:t>8</a:t>
            </a:r>
            <a:r>
              <a:rPr lang="sr-Latn-CS" sz="2000" dirty="0" smtClean="0"/>
              <a:t>97-1967)</a:t>
            </a:r>
            <a:endParaRPr lang="sr-Cyrl-CS" sz="2000" dirty="0" smtClean="0"/>
          </a:p>
          <a:p>
            <a:pPr eaLnBrk="1" hangingPunct="1">
              <a:defRPr/>
            </a:pPr>
            <a:endParaRPr lang="sr-Cyrl-CS" sz="2000" dirty="0" smtClean="0"/>
          </a:p>
          <a:p>
            <a:pPr eaLnBrk="1" hangingPunct="1">
              <a:defRPr/>
            </a:pPr>
            <a:endParaRPr lang="sr-Cyrl-CS" sz="2400" dirty="0" smtClean="0"/>
          </a:p>
          <a:p>
            <a:pPr eaLnBrk="1" hangingPunct="1">
              <a:defRPr/>
            </a:pPr>
            <a:endParaRPr lang="sr-Cyrl-CS" sz="2400" dirty="0" smtClean="0"/>
          </a:p>
          <a:p>
            <a:pPr eaLnBrk="1" hangingPunct="1">
              <a:defRPr/>
            </a:pPr>
            <a:endParaRPr lang="sr-Cyrl-CS" sz="2400" dirty="0" smtClean="0"/>
          </a:p>
          <a:p>
            <a:pPr eaLnBrk="1" hangingPunct="1">
              <a:defRPr/>
            </a:pPr>
            <a:endParaRPr lang="sr-Cyrl-CS" sz="2400" dirty="0" smtClean="0"/>
          </a:p>
          <a:p>
            <a:pPr eaLnBrk="1" hangingPunct="1">
              <a:defRPr/>
            </a:pPr>
            <a:r>
              <a:rPr lang="sr-Cyrl-CS" sz="2400" dirty="0" smtClean="0"/>
              <a:t>Персоналистичка теорија</a:t>
            </a:r>
            <a:endParaRPr lang="en-US" sz="2400" dirty="0" smtClean="0"/>
          </a:p>
        </p:txBody>
      </p:sp>
      <p:sp>
        <p:nvSpPr>
          <p:cNvPr id="99332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sz="2400" dirty="0" smtClean="0"/>
              <a:t>Реалистичко и персоналистичко схватање личности</a:t>
            </a:r>
          </a:p>
          <a:p>
            <a:pPr eaLnBrk="1" hangingPunct="1">
              <a:defRPr/>
            </a:pPr>
            <a:r>
              <a:rPr lang="sr-Cyrl-CS" sz="2400" dirty="0" smtClean="0"/>
              <a:t>Теорија црта личности (природа</a:t>
            </a:r>
            <a:r>
              <a:rPr lang="sr-Cyrl-CS" sz="2400" dirty="0"/>
              <a:t> </a:t>
            </a:r>
            <a:r>
              <a:rPr lang="sr-Cyrl-CS" sz="2400" dirty="0" smtClean="0"/>
              <a:t>и врсте:</a:t>
            </a:r>
            <a:r>
              <a:rPr lang="ru-RU" sz="2400" dirty="0" smtClean="0"/>
              <a:t>опште </a:t>
            </a:r>
            <a:r>
              <a:rPr lang="ru-RU" sz="2400" dirty="0"/>
              <a:t>и личне; темперамента, карактера, способности</a:t>
            </a:r>
            <a:r>
              <a:rPr lang="ru-RU" sz="2400" dirty="0" smtClean="0"/>
              <a:t>)</a:t>
            </a:r>
            <a:endParaRPr lang="sr-Cyrl-CS" sz="2400" dirty="0" smtClean="0"/>
          </a:p>
          <a:p>
            <a:pPr eaLnBrk="1" hangingPunct="1">
              <a:defRPr/>
            </a:pPr>
            <a:r>
              <a:rPr lang="sr-Cyrl-CS" sz="2400" dirty="0" smtClean="0"/>
              <a:t>Развој личности (функционална аутономија мотива, развој свести о себи)</a:t>
            </a:r>
            <a:endParaRPr lang="en-US" sz="2400" dirty="0" smtClean="0"/>
          </a:p>
        </p:txBody>
      </p:sp>
      <p:pic>
        <p:nvPicPr>
          <p:cNvPr id="23557" name="Picture 5" descr="image0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0"/>
            <a:ext cx="1782489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smtClean="0"/>
              <a:t>ФРОМОВА ТЕОРИЈА</a:t>
            </a:r>
            <a:endParaRPr lang="en-US" smtClean="0"/>
          </a:p>
        </p:txBody>
      </p:sp>
      <p:sp>
        <p:nvSpPr>
          <p:cNvPr id="105476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sr-Cyrl-CS" sz="1800" b="1" dirty="0" smtClean="0"/>
              <a:t>ЕРИХ ФРОМ</a:t>
            </a:r>
            <a:r>
              <a:rPr lang="sr-Cyrl-CS" sz="1800" dirty="0" smtClean="0"/>
              <a:t>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sr-Cyrl-CS" sz="1800" dirty="0" smtClean="0"/>
              <a:t>(1900 -1980)</a:t>
            </a:r>
          </a:p>
          <a:p>
            <a:pPr eaLnBrk="1" hangingPunct="1">
              <a:defRPr/>
            </a:pPr>
            <a:endParaRPr lang="en-US" sz="1800" dirty="0" smtClean="0"/>
          </a:p>
        </p:txBody>
      </p:sp>
      <p:sp>
        <p:nvSpPr>
          <p:cNvPr id="105477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sz="2400" dirty="0" smtClean="0"/>
              <a:t>Људска природа (ситуација и егзист. дихотомије)</a:t>
            </a:r>
          </a:p>
          <a:p>
            <a:pPr eaLnBrk="1" hangingPunct="1">
              <a:defRPr/>
            </a:pPr>
            <a:r>
              <a:rPr lang="sr-Cyrl-CS" sz="2400" dirty="0" smtClean="0"/>
              <a:t>Основне људске потребе</a:t>
            </a:r>
          </a:p>
          <a:p>
            <a:pPr eaLnBrk="1" hangingPunct="1">
              <a:defRPr/>
            </a:pPr>
            <a:r>
              <a:rPr lang="sr-Cyrl-CS" sz="2400" dirty="0" smtClean="0"/>
              <a:t>Механизми бекства од слободе</a:t>
            </a:r>
          </a:p>
          <a:p>
            <a:pPr eaLnBrk="1" hangingPunct="1">
              <a:defRPr/>
            </a:pPr>
            <a:r>
              <a:rPr lang="sr-Cyrl-CS" sz="2400" dirty="0" smtClean="0"/>
              <a:t>Основне страсти: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sr-Cyrl-CS" sz="2400" dirty="0" smtClean="0"/>
              <a:t> љубав и агресивност</a:t>
            </a:r>
          </a:p>
          <a:p>
            <a:pPr eaLnBrk="1" hangingPunct="1">
              <a:defRPr/>
            </a:pPr>
            <a:r>
              <a:rPr lang="sr-Cyrl-CS" sz="2400" dirty="0" smtClean="0"/>
              <a:t>Друштвени карактери</a:t>
            </a:r>
          </a:p>
          <a:p>
            <a:pPr eaLnBrk="1" hangingPunct="1">
              <a:defRPr/>
            </a:pPr>
            <a:endParaRPr lang="en-US" sz="2400" dirty="0" smtClean="0"/>
          </a:p>
        </p:txBody>
      </p:sp>
      <p:pic>
        <p:nvPicPr>
          <p:cNvPr id="2560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2590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sz="4000" dirty="0" smtClean="0"/>
              <a:t>ТЕРМИН И ПОЈАМ ЛИЧНОСТИ</a:t>
            </a:r>
            <a:endParaRPr lang="en-US" sz="4000" dirty="0" smtClean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295400"/>
            <a:ext cx="42672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r-Cyrl-CS" sz="2000" b="1" dirty="0" smtClean="0"/>
              <a:t>Термин личност</a:t>
            </a:r>
            <a:r>
              <a:rPr lang="sr-Latn-CS" sz="2000" b="1" dirty="0" smtClean="0"/>
              <a:t> </a:t>
            </a:r>
            <a:r>
              <a:rPr lang="sr-Cyrl-CS" sz="2000" dirty="0" smtClean="0"/>
              <a:t>(лат.</a:t>
            </a:r>
            <a:r>
              <a:rPr lang="en-US" sz="2000" dirty="0" smtClean="0"/>
              <a:t> </a:t>
            </a:r>
            <a:r>
              <a:rPr lang="en-US" sz="2000" i="1" dirty="0" smtClean="0"/>
              <a:t>persona</a:t>
            </a:r>
            <a:r>
              <a:rPr lang="en-US" sz="2000" dirty="0" smtClean="0"/>
              <a:t> </a:t>
            </a:r>
            <a:r>
              <a:rPr lang="sr-Cyrl-CS" sz="2000" dirty="0" smtClean="0"/>
              <a:t>- маска глумца)</a:t>
            </a:r>
            <a:r>
              <a:rPr lang="sr-Latn-CS" sz="2000" dirty="0" smtClean="0"/>
              <a:t> </a:t>
            </a:r>
            <a:r>
              <a:rPr lang="sr-Cyrl-CS" sz="2000" dirty="0" smtClean="0"/>
              <a:t>улога</a:t>
            </a:r>
            <a:r>
              <a:rPr lang="sr-Latn-CS" sz="2000" dirty="0" smtClean="0"/>
              <a:t>, </a:t>
            </a:r>
            <a:r>
              <a:rPr lang="sr-Cyrl-CS" sz="2000" dirty="0" smtClean="0"/>
              <a:t>лик у античком комаду</a:t>
            </a:r>
            <a:r>
              <a:rPr lang="sr-Latn-CS" sz="2000" dirty="0" smtClean="0"/>
              <a:t>.</a:t>
            </a: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sr-Cyrl-CS" sz="18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sr-Cyrl-CS" sz="1800" dirty="0" smtClean="0"/>
              <a:t>	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r-Cyrl-CS" sz="2000" i="1" dirty="0"/>
              <a:t>Проблем личности </a:t>
            </a:r>
            <a:r>
              <a:rPr lang="sr-Cyrl-CS" sz="2000" dirty="0"/>
              <a:t>–  </a:t>
            </a:r>
            <a:r>
              <a:rPr lang="sr-Cyrl-CS" sz="2000" dirty="0" smtClean="0"/>
              <a:t>најзначајнији, најсложенији </a:t>
            </a:r>
            <a:r>
              <a:rPr lang="sr-Cyrl-CS" sz="2000" dirty="0"/>
              <a:t>и </a:t>
            </a:r>
            <a:r>
              <a:rPr lang="sr-Cyrl-CS" sz="2000" dirty="0" smtClean="0"/>
              <a:t>најтежи</a:t>
            </a:r>
            <a:r>
              <a:rPr lang="en-US" sz="2000" dirty="0" smtClean="0"/>
              <a:t> </a:t>
            </a:r>
            <a:r>
              <a:rPr lang="sr-Cyrl-RS" sz="2000" dirty="0" smtClean="0"/>
              <a:t>проблем у психологији</a:t>
            </a:r>
            <a:endParaRPr lang="sr-Cyrl-CS" sz="2000" dirty="0"/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sr-Cyrl-CS" sz="2000" i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sr-Cyrl-CS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000" b="1" dirty="0"/>
          </a:p>
          <a:p>
            <a:pPr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0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sr-Cyrl-CS" sz="2000" b="1" dirty="0" smtClean="0"/>
              <a:t>Појам личности</a:t>
            </a:r>
            <a:r>
              <a:rPr lang="sr-Cyrl-CS" sz="2000" dirty="0" smtClean="0"/>
              <a:t>: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r-Cyrl-CS" sz="2000" dirty="0" smtClean="0"/>
              <a:t>Социјална улога (скуп улога)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r-Cyrl-CS" sz="2000" dirty="0" smtClean="0"/>
              <a:t>Етикета, спољашњи ефекат, утисак који оставља  на друге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r-Cyrl-CS" sz="2000" dirty="0" smtClean="0"/>
              <a:t>Реално постојећа, унутрашња психичка структура, а не само  конструкт или процена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512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127" y="1589592"/>
            <a:ext cx="1371600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0" b="6758"/>
          <a:stretch>
            <a:fillRect/>
          </a:stretch>
        </p:blipFill>
        <p:spPr bwMode="auto">
          <a:xfrm>
            <a:off x="1752600" y="2514600"/>
            <a:ext cx="1676400" cy="1949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sz="4000" dirty="0" smtClean="0"/>
              <a:t>ОСНОВНЕ ОДЛИКЕ ЛИЧНОСТИ</a:t>
            </a:r>
            <a:endParaRPr lang="en-US" sz="40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r-Cyrl-CS" sz="2400" i="1" dirty="0" smtClean="0"/>
              <a:t>Јединственост -</a:t>
            </a:r>
            <a:r>
              <a:rPr lang="sr-Cyrl-CS" sz="2400" dirty="0" smtClean="0"/>
              <a:t>индивидуалност је примарна чињеница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r-Cyrl-CS" sz="2400" i="1" dirty="0" smtClean="0"/>
              <a:t>Целовитост -</a:t>
            </a:r>
            <a:r>
              <a:rPr lang="sr-Cyrl-CS" sz="2400" dirty="0" smtClean="0"/>
              <a:t>јединство, организованост и усклађеност у систем</a:t>
            </a:r>
            <a:r>
              <a:rPr lang="en-US" sz="2400" dirty="0" smtClean="0"/>
              <a:t> </a:t>
            </a:r>
            <a:endParaRPr lang="sr-Cyrl-C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sr-Cyrl-CS" sz="2400" i="1" dirty="0" smtClean="0"/>
              <a:t>Карактеристичан и доследан </a:t>
            </a:r>
            <a:r>
              <a:rPr lang="sr-Cyrl-CS" sz="2400" dirty="0" smtClean="0"/>
              <a:t>начин осећања, мишљења и понашања  </a:t>
            </a:r>
            <a:endParaRPr lang="en-US" sz="2400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6148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3999" y="1943437"/>
            <a:ext cx="2905125" cy="4187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sz="4000" dirty="0" smtClean="0"/>
              <a:t>КАКО ДЕФИНИСАТИ ЛИЧНОСТ</a:t>
            </a:r>
            <a:endParaRPr lang="en-US" sz="4000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ru-RU" sz="26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600" i="1" dirty="0" smtClean="0"/>
              <a:t>Дејвид Меклиленд</a:t>
            </a:r>
            <a:r>
              <a:rPr lang="ru-RU" sz="2600" dirty="0" smtClean="0"/>
              <a:t>:</a:t>
            </a:r>
            <a:r>
              <a:rPr lang="sr-Latn-CS" sz="2600" dirty="0" smtClean="0"/>
              <a:t> </a:t>
            </a:r>
            <a:r>
              <a:rPr lang="sr-Cyrl-CS" sz="2600" dirty="0" smtClean="0"/>
              <a:t>личност </a:t>
            </a:r>
            <a:r>
              <a:rPr lang="ru-RU" sz="2600" dirty="0" smtClean="0"/>
              <a:t>је</a:t>
            </a:r>
            <a:r>
              <a:rPr lang="sr-Latn-CS" sz="2600" dirty="0" smtClean="0"/>
              <a:t> “</a:t>
            </a:r>
            <a:r>
              <a:rPr lang="ru-RU" sz="2600" dirty="0" smtClean="0"/>
              <a:t>најадекватнија концептуализација пона</a:t>
            </a:r>
            <a:r>
              <a:rPr lang="sr-Cyrl-CS" sz="2600" dirty="0" smtClean="0"/>
              <a:t>ш</a:t>
            </a:r>
            <a:r>
              <a:rPr lang="ru-RU" sz="2600" dirty="0" smtClean="0"/>
              <a:t>ања неког лица у свим његовим појединостима</a:t>
            </a:r>
            <a:r>
              <a:rPr lang="sr-Latn-CS" sz="2600" dirty="0" smtClean="0"/>
              <a:t>, </a:t>
            </a:r>
            <a:r>
              <a:rPr lang="ru-RU" sz="2600" dirty="0" smtClean="0"/>
              <a:t>коју нау</a:t>
            </a:r>
            <a:r>
              <a:rPr lang="sr-Cyrl-CS" sz="2600" dirty="0" smtClean="0"/>
              <a:t>ч</a:t>
            </a:r>
            <a:r>
              <a:rPr lang="ru-RU" sz="2600" dirty="0" smtClean="0"/>
              <a:t>ник мо</a:t>
            </a:r>
            <a:r>
              <a:rPr lang="sr-Cyrl-CS" sz="2600" dirty="0" smtClean="0"/>
              <a:t>ж</a:t>
            </a:r>
            <a:r>
              <a:rPr lang="ru-RU" sz="2600" dirty="0" smtClean="0"/>
              <a:t>е да пру</a:t>
            </a:r>
            <a:r>
              <a:rPr lang="sr-Cyrl-CS" sz="2600" dirty="0" smtClean="0"/>
              <a:t>ж</a:t>
            </a:r>
            <a:r>
              <a:rPr lang="ru-RU" sz="2600" dirty="0" smtClean="0"/>
              <a:t>и у једном тренутку времена</a:t>
            </a:r>
            <a:r>
              <a:rPr lang="sr-Latn-CS" sz="2600" dirty="0" smtClean="0"/>
              <a:t>”. </a:t>
            </a:r>
            <a:endParaRPr lang="sr-Cyrl-CS" sz="2600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sz="26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600" i="1" dirty="0" smtClean="0"/>
              <a:t>Р</a:t>
            </a:r>
            <a:r>
              <a:rPr lang="sr-Latn-CS" sz="2600" i="1" dirty="0" smtClean="0"/>
              <a:t>ај</a:t>
            </a:r>
            <a:r>
              <a:rPr lang="sr-Cyrl-CS" sz="2600" i="1" dirty="0" smtClean="0"/>
              <a:t>монд</a:t>
            </a:r>
            <a:r>
              <a:rPr lang="sr-Latn-CS" sz="2600" i="1" dirty="0" smtClean="0"/>
              <a:t>. </a:t>
            </a:r>
            <a:r>
              <a:rPr lang="ru-RU" sz="2600" i="1" dirty="0" smtClean="0"/>
              <a:t>Б</a:t>
            </a:r>
            <a:r>
              <a:rPr lang="sr-Latn-CS" sz="2600" i="1" dirty="0" smtClean="0"/>
              <a:t>. </a:t>
            </a:r>
            <a:r>
              <a:rPr lang="ru-RU" sz="2600" i="1" dirty="0" smtClean="0"/>
              <a:t>Кател</a:t>
            </a:r>
            <a:r>
              <a:rPr lang="sr-Latn-CS" sz="2600" i="1" dirty="0" smtClean="0"/>
              <a:t> </a:t>
            </a:r>
            <a:r>
              <a:rPr lang="ru-RU" sz="2600" dirty="0" smtClean="0"/>
              <a:t>дефини</a:t>
            </a:r>
            <a:r>
              <a:rPr lang="sr-Cyrl-CS" sz="2600" dirty="0" smtClean="0"/>
              <a:t>ш</a:t>
            </a:r>
            <a:r>
              <a:rPr lang="ru-RU" sz="2600" dirty="0" smtClean="0"/>
              <a:t>е </a:t>
            </a:r>
            <a:r>
              <a:rPr lang="ru-RU" sz="2600" i="1" dirty="0" smtClean="0"/>
              <a:t> </a:t>
            </a:r>
            <a:r>
              <a:rPr lang="sr-Cyrl-CS" sz="2600" dirty="0" smtClean="0"/>
              <a:t>личност</a:t>
            </a:r>
            <a:r>
              <a:rPr lang="sr-Latn-CS" sz="2600" dirty="0" smtClean="0"/>
              <a:t> “</a:t>
            </a:r>
            <a:r>
              <a:rPr lang="ru-RU" sz="2600" dirty="0" smtClean="0"/>
              <a:t>као оно </a:t>
            </a:r>
            <a:r>
              <a:rPr lang="sr-Cyrl-CS" sz="2600" dirty="0" smtClean="0"/>
              <a:t>ш</a:t>
            </a:r>
            <a:r>
              <a:rPr lang="ru-RU" sz="2600" dirty="0" smtClean="0"/>
              <a:t>то нам казује </a:t>
            </a:r>
            <a:r>
              <a:rPr lang="sr-Cyrl-CS" sz="2600" dirty="0" smtClean="0"/>
              <a:t>ш</a:t>
            </a:r>
            <a:r>
              <a:rPr lang="ru-RU" sz="2600" dirty="0" smtClean="0"/>
              <a:t>та </a:t>
            </a:r>
            <a:r>
              <a:rPr lang="sr-Cyrl-CS" sz="2600" dirty="0" smtClean="0"/>
              <a:t>ћ</a:t>
            </a:r>
            <a:r>
              <a:rPr lang="ru-RU" sz="2600" dirty="0" smtClean="0"/>
              <a:t>е </a:t>
            </a:r>
            <a:r>
              <a:rPr lang="sr-Cyrl-CS" sz="2600" dirty="0" smtClean="0"/>
              <a:t>ч</a:t>
            </a:r>
            <a:r>
              <a:rPr lang="ru-RU" sz="2600" dirty="0" smtClean="0"/>
              <a:t>овек у</a:t>
            </a:r>
            <a:r>
              <a:rPr lang="sr-Cyrl-CS" sz="2600" dirty="0" smtClean="0"/>
              <a:t>ч</a:t>
            </a:r>
            <a:r>
              <a:rPr lang="ru-RU" sz="2600" dirty="0" smtClean="0"/>
              <a:t>инити кад се буде на</a:t>
            </a:r>
            <a:r>
              <a:rPr lang="sr-Cyrl-CS" sz="2600" dirty="0" smtClean="0"/>
              <a:t>ш</a:t>
            </a:r>
            <a:r>
              <a:rPr lang="ru-RU" sz="2600" dirty="0" smtClean="0"/>
              <a:t>ао у датој околности</a:t>
            </a:r>
            <a:r>
              <a:rPr lang="sr-Latn-CS" sz="2600" dirty="0" smtClean="0"/>
              <a:t>”. </a:t>
            </a:r>
            <a:endParaRPr lang="en-US" sz="26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sr-Cyrl-CS" sz="2600" dirty="0" smtClean="0"/>
          </a:p>
          <a:p>
            <a:pPr eaLnBrk="1" hangingPunct="1">
              <a:lnSpc>
                <a:spcPct val="90000"/>
              </a:lnSpc>
              <a:defRPr/>
            </a:pPr>
            <a:endParaRPr lang="sr-Cyrl-CS" sz="26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smtClean="0"/>
              <a:t>ДЕФИНИЦИЈА ЛИЧНОСТИ</a:t>
            </a:r>
            <a:endParaRPr lang="en-US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i="1" dirty="0" smtClean="0"/>
              <a:t>Г</a:t>
            </a:r>
            <a:r>
              <a:rPr lang="sr-Latn-CS" sz="2800" i="1" dirty="0" smtClean="0"/>
              <a:t>. </a:t>
            </a:r>
            <a:r>
              <a:rPr lang="ru-RU" sz="2800" i="1" dirty="0" smtClean="0"/>
              <a:t>В</a:t>
            </a:r>
            <a:r>
              <a:rPr lang="sr-Latn-CS" sz="2800" i="1" dirty="0" smtClean="0"/>
              <a:t>. </a:t>
            </a:r>
            <a:r>
              <a:rPr lang="ru-RU" sz="2800" i="1" dirty="0" smtClean="0"/>
              <a:t>Олпорт</a:t>
            </a:r>
            <a:r>
              <a:rPr lang="ru-RU" sz="2800" dirty="0" smtClean="0"/>
              <a:t>:</a:t>
            </a:r>
            <a:r>
              <a:rPr lang="sr-Latn-CS" sz="2800" dirty="0" smtClean="0"/>
              <a:t> </a:t>
            </a:r>
            <a:r>
              <a:rPr lang="sr-Cyrl-CS" sz="2800" dirty="0" smtClean="0"/>
              <a:t>личност </a:t>
            </a:r>
            <a:r>
              <a:rPr lang="ru-RU" sz="2800" dirty="0" smtClean="0"/>
              <a:t>је</a:t>
            </a:r>
            <a:r>
              <a:rPr lang="sr-Latn-CS" sz="2800" dirty="0" smtClean="0"/>
              <a:t> “</a:t>
            </a:r>
            <a:r>
              <a:rPr lang="ru-RU" sz="2800" dirty="0" smtClean="0"/>
              <a:t>динами</a:t>
            </a:r>
            <a:r>
              <a:rPr lang="sr-Cyrl-CS" sz="2800" dirty="0" smtClean="0"/>
              <a:t>ч</a:t>
            </a:r>
            <a:r>
              <a:rPr lang="ru-RU" sz="2800" dirty="0" smtClean="0"/>
              <a:t>ка организација оних психофизи</a:t>
            </a:r>
            <a:r>
              <a:rPr lang="sr-Cyrl-CS" sz="2800" dirty="0" smtClean="0"/>
              <a:t>ч</a:t>
            </a:r>
            <a:r>
              <a:rPr lang="ru-RU" sz="2800" dirty="0" smtClean="0"/>
              <a:t>ких система унутар индивидуе који одре</a:t>
            </a:r>
            <a:r>
              <a:rPr lang="sr-Cyrl-CS" sz="2800" dirty="0" smtClean="0"/>
              <a:t>ђ</a:t>
            </a:r>
            <a:r>
              <a:rPr lang="ru-RU" sz="2800" dirty="0" smtClean="0"/>
              <a:t>ују њено карактеристи</a:t>
            </a:r>
            <a:r>
              <a:rPr lang="sr-Cyrl-CS" sz="2800" dirty="0" smtClean="0"/>
              <a:t>ч</a:t>
            </a:r>
            <a:r>
              <a:rPr lang="ru-RU" sz="2800" dirty="0" smtClean="0"/>
              <a:t>но пона</a:t>
            </a:r>
            <a:r>
              <a:rPr lang="sr-Cyrl-CS" sz="2800" dirty="0" smtClean="0"/>
              <a:t>ш</a:t>
            </a:r>
            <a:r>
              <a:rPr lang="ru-RU" sz="2800" dirty="0" smtClean="0"/>
              <a:t>ање и њен карактеристи</a:t>
            </a:r>
            <a:r>
              <a:rPr lang="sr-Cyrl-CS" sz="2800" dirty="0" smtClean="0"/>
              <a:t>ч</a:t>
            </a:r>
            <a:r>
              <a:rPr lang="ru-RU" sz="2800" dirty="0" smtClean="0"/>
              <a:t>ан на</a:t>
            </a:r>
            <a:r>
              <a:rPr lang="sr-Cyrl-CS" sz="2800" dirty="0" smtClean="0"/>
              <a:t>ч</a:t>
            </a:r>
            <a:r>
              <a:rPr lang="ru-RU" sz="2800" dirty="0" smtClean="0"/>
              <a:t>ин ми</a:t>
            </a:r>
            <a:r>
              <a:rPr lang="sr-Cyrl-CS" sz="2800" dirty="0" smtClean="0"/>
              <a:t>ш</a:t>
            </a:r>
            <a:r>
              <a:rPr lang="ru-RU" sz="2800" dirty="0" smtClean="0"/>
              <a:t>љења</a:t>
            </a:r>
            <a:r>
              <a:rPr lang="sr-Latn-CS" sz="2800" dirty="0" smtClean="0"/>
              <a:t>”.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sr-Cyrl-CS" sz="2800" dirty="0" smtClean="0"/>
              <a:t>Личност је </a:t>
            </a:r>
            <a:r>
              <a:rPr lang="sr-Cyrl-CS" sz="2800" i="1" dirty="0" smtClean="0"/>
              <a:t>јединствен</a:t>
            </a:r>
            <a:r>
              <a:rPr lang="sr-Latn-CS" sz="2800" i="1" dirty="0" smtClean="0"/>
              <a:t> (</a:t>
            </a:r>
            <a:r>
              <a:rPr lang="ru-RU" sz="2800" i="1" dirty="0" smtClean="0"/>
              <a:t>непоновљив</a:t>
            </a:r>
            <a:r>
              <a:rPr lang="sr-Latn-CS" sz="2800" i="1" dirty="0" smtClean="0"/>
              <a:t>), </a:t>
            </a:r>
            <a:r>
              <a:rPr lang="ru-RU" sz="2800" i="1" dirty="0" smtClean="0"/>
              <a:t>комплексан и стабилан склоп</a:t>
            </a:r>
            <a:r>
              <a:rPr lang="sr-Latn-CS" sz="2800" i="1" dirty="0" smtClean="0"/>
              <a:t> </a:t>
            </a:r>
            <a:r>
              <a:rPr lang="ru-RU" sz="2800" i="1" dirty="0" smtClean="0"/>
              <a:t>особина</a:t>
            </a:r>
            <a:r>
              <a:rPr lang="sr-Latn-CS" sz="2800" i="1" dirty="0" smtClean="0"/>
              <a:t>, </a:t>
            </a:r>
            <a:r>
              <a:rPr lang="ru-RU" sz="2800" i="1" dirty="0" smtClean="0"/>
              <a:t>који одре</a:t>
            </a:r>
            <a:r>
              <a:rPr lang="sr-Cyrl-CS" sz="2800" i="1" dirty="0" smtClean="0"/>
              <a:t>ђ</a:t>
            </a:r>
            <a:r>
              <a:rPr lang="ru-RU" sz="2800" i="1" dirty="0" smtClean="0"/>
              <a:t>ује доследно пона</a:t>
            </a:r>
            <a:r>
              <a:rPr lang="sr-Cyrl-CS" sz="2800" i="1" dirty="0" smtClean="0"/>
              <a:t>ш</a:t>
            </a:r>
            <a:r>
              <a:rPr lang="ru-RU" sz="2800" i="1" dirty="0" smtClean="0"/>
              <a:t>ање и карактеристично доживљавање индивидуе</a:t>
            </a:r>
            <a:r>
              <a:rPr lang="sr-Latn-CS" sz="2800" i="1" dirty="0" smtClean="0"/>
              <a:t>.</a:t>
            </a:r>
            <a:r>
              <a:rPr lang="sr-Latn-CS" sz="2800" dirty="0" smtClean="0"/>
              <a:t> 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sz="4000" smtClean="0"/>
              <a:t>МНОШТВО ПРИСТУПА И ОБЈАШЊЕЊА ЛИЧНОСТИ</a:t>
            </a:r>
            <a:endParaRPr lang="en-US" sz="400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sr-Cyrl-CS" sz="3400" b="1" dirty="0" smtClean="0"/>
              <a:t>	Сложеност личности и различити приступи</a:t>
            </a:r>
          </a:p>
          <a:p>
            <a:pPr eaLnBrk="1" hangingPunct="1">
              <a:defRPr/>
            </a:pPr>
            <a:r>
              <a:rPr lang="sr-Cyrl-CS" dirty="0" smtClean="0"/>
              <a:t>Идиографски и номотетски приступ</a:t>
            </a:r>
          </a:p>
          <a:p>
            <a:pPr eaLnBrk="1" hangingPunct="1">
              <a:defRPr/>
            </a:pPr>
            <a:r>
              <a:rPr lang="sr-Cyrl-CS" dirty="0" smtClean="0"/>
              <a:t>Атомистички и холистички приступ  </a:t>
            </a:r>
          </a:p>
          <a:p>
            <a:pPr eaLnBrk="1" hangingPunct="1">
              <a:defRPr/>
            </a:pPr>
            <a:r>
              <a:rPr lang="sr-Cyrl-CS" dirty="0" smtClean="0"/>
              <a:t>Реактивистички и проактивистички</a:t>
            </a:r>
          </a:p>
          <a:p>
            <a:pPr eaLnBrk="1" hangingPunct="1">
              <a:defRPr/>
            </a:pPr>
            <a:r>
              <a:rPr lang="sr-Cyrl-CS" dirty="0" smtClean="0"/>
              <a:t>Б</a:t>
            </a:r>
            <a:r>
              <a:rPr lang="sr-Latn-CS" dirty="0" smtClean="0"/>
              <a:t>иологистичк</a:t>
            </a:r>
            <a:r>
              <a:rPr lang="sr-Cyrl-CS" dirty="0" smtClean="0"/>
              <a:t>и</a:t>
            </a:r>
            <a:r>
              <a:rPr lang="sr-Latn-CS" dirty="0" smtClean="0"/>
              <a:t> и културалистичк</a:t>
            </a:r>
            <a:r>
              <a:rPr lang="sr-Cyrl-CS" dirty="0" smtClean="0"/>
              <a:t>и</a:t>
            </a:r>
            <a:r>
              <a:rPr lang="en-US" dirty="0" smtClean="0"/>
              <a:t> </a:t>
            </a:r>
            <a:endParaRPr lang="sr-Cyrl-CS" dirty="0" smtClean="0"/>
          </a:p>
          <a:p>
            <a:pPr eaLnBrk="1" hangingPunct="1">
              <a:defRPr/>
            </a:pPr>
            <a:r>
              <a:rPr lang="sr-Cyrl-CS" dirty="0" smtClean="0"/>
              <a:t>Каузално и телеолошко објашњење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sz="4000" b="1" dirty="0" smtClean="0"/>
              <a:t>СТРУКТУРА ЛИЧНОСТИ </a:t>
            </a:r>
            <a:r>
              <a:rPr lang="sr-Cyrl-CS" sz="4000" dirty="0" smtClean="0"/>
              <a:t>– ОСНОВНИ ЕЛЕМЕНТИ</a:t>
            </a:r>
            <a:endParaRPr lang="en-US" sz="4000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Личност је сложено јединство</a:t>
            </a:r>
          </a:p>
          <a:p>
            <a:pPr eaLnBrk="1" hangingPunct="1">
              <a:defRPr/>
            </a:pPr>
            <a:r>
              <a:rPr lang="ru-RU" sz="2800" dirty="0" smtClean="0"/>
              <a:t>Шта </a:t>
            </a:r>
            <a:r>
              <a:rPr lang="ru-RU" sz="2800" dirty="0" smtClean="0"/>
              <a:t>је структура личности?</a:t>
            </a:r>
          </a:p>
          <a:p>
            <a:pPr eaLnBrk="1" hangingPunct="1">
              <a:defRPr/>
            </a:pPr>
            <a:r>
              <a:rPr lang="ru-RU" sz="2800" dirty="0" smtClean="0"/>
              <a:t>Ситне јединице:</a:t>
            </a:r>
            <a:r>
              <a:rPr lang="ru-RU" sz="2800" i="1" dirty="0" smtClean="0"/>
              <a:t>нагони</a:t>
            </a:r>
            <a:r>
              <a:rPr lang="sr-Latn-CS" sz="2800" i="1" dirty="0" smtClean="0"/>
              <a:t>, </a:t>
            </a:r>
            <a:r>
              <a:rPr lang="ru-RU" sz="2800" i="1" dirty="0" smtClean="0"/>
              <a:t>навике</a:t>
            </a:r>
            <a:r>
              <a:rPr lang="sr-Latn-CS" sz="2800" i="1" dirty="0" smtClean="0"/>
              <a:t>, </a:t>
            </a:r>
            <a:r>
              <a:rPr lang="ru-RU" sz="2800" i="1" dirty="0" smtClean="0"/>
              <a:t>С</a:t>
            </a:r>
            <a:r>
              <a:rPr lang="sr-Latn-CS" sz="2800" i="1" dirty="0" smtClean="0"/>
              <a:t>-</a:t>
            </a:r>
            <a:r>
              <a:rPr lang="ru-RU" sz="2800" i="1" dirty="0" smtClean="0"/>
              <a:t>Р јединице</a:t>
            </a:r>
            <a:r>
              <a:rPr lang="sr-Latn-CS" sz="2800" i="1" dirty="0" smtClean="0"/>
              <a:t>, </a:t>
            </a:r>
            <a:r>
              <a:rPr lang="ru-RU" sz="2800" i="1" dirty="0" smtClean="0"/>
              <a:t>рефлекси </a:t>
            </a:r>
          </a:p>
          <a:p>
            <a:pPr eaLnBrk="1" hangingPunct="1">
              <a:defRPr/>
            </a:pPr>
            <a:r>
              <a:rPr lang="ru-RU" sz="2800" dirty="0" smtClean="0"/>
              <a:t>Крупне јединице: </a:t>
            </a:r>
            <a:r>
              <a:rPr lang="ru-RU" sz="2800" i="1" dirty="0" smtClean="0"/>
              <a:t>црте</a:t>
            </a:r>
            <a:r>
              <a:rPr lang="sr-Latn-CS" sz="2800" i="1" dirty="0" smtClean="0"/>
              <a:t>, </a:t>
            </a:r>
            <a:r>
              <a:rPr lang="ru-RU" sz="2800" i="1" dirty="0" smtClean="0"/>
              <a:t>фактори</a:t>
            </a:r>
            <a:r>
              <a:rPr lang="sr-Latn-CS" sz="2800" i="1" dirty="0" smtClean="0"/>
              <a:t>, </a:t>
            </a:r>
            <a:r>
              <a:rPr lang="ru-RU" sz="2800" i="1" dirty="0" smtClean="0"/>
              <a:t>потребе</a:t>
            </a:r>
            <a:r>
              <a:rPr lang="sr-Latn-CS" sz="2800" i="1" dirty="0" smtClean="0"/>
              <a:t>, </a:t>
            </a:r>
            <a:r>
              <a:rPr lang="ru-RU" sz="2800" i="1" dirty="0" smtClean="0"/>
              <a:t>сентименти</a:t>
            </a:r>
            <a:r>
              <a:rPr lang="ru-RU" sz="2800" dirty="0" smtClean="0"/>
              <a:t> </a:t>
            </a:r>
          </a:p>
          <a:p>
            <a:pPr eaLnBrk="1" hangingPunct="1">
              <a:defRPr/>
            </a:pPr>
            <a:r>
              <a:rPr lang="ru-RU" sz="2800" dirty="0" smtClean="0"/>
              <a:t>Подсистеми у структури личности: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i="1" dirty="0" smtClean="0"/>
              <a:t>	способности</a:t>
            </a:r>
            <a:r>
              <a:rPr lang="sr-Latn-CS" sz="2800" i="1" dirty="0" smtClean="0"/>
              <a:t>, </a:t>
            </a:r>
            <a:r>
              <a:rPr lang="ru-RU" sz="2800" i="1" dirty="0" smtClean="0"/>
              <a:t>темперамент</a:t>
            </a:r>
            <a:r>
              <a:rPr lang="sr-Latn-CS" sz="2800" i="1" dirty="0" smtClean="0"/>
              <a:t>, </a:t>
            </a:r>
            <a:r>
              <a:rPr lang="ru-RU" sz="2800" i="1" dirty="0" smtClean="0"/>
              <a:t>карактер</a:t>
            </a:r>
            <a:r>
              <a:rPr lang="sr-Latn-CS" sz="2800" i="1" dirty="0" smtClean="0"/>
              <a:t>, </a:t>
            </a:r>
            <a:r>
              <a:rPr lang="sr-Cyrl-CS" sz="2800" i="1" dirty="0" smtClean="0"/>
              <a:t>идентитет, ја комплекс, савест, </a:t>
            </a:r>
            <a:r>
              <a:rPr lang="ru-RU" sz="2800" i="1" dirty="0" smtClean="0"/>
              <a:t>ставови </a:t>
            </a:r>
            <a:r>
              <a:rPr lang="ru-RU" sz="2800" dirty="0" smtClean="0"/>
              <a:t> </a:t>
            </a:r>
            <a:endParaRPr lang="en-US" sz="2800" dirty="0" smtClean="0"/>
          </a:p>
          <a:p>
            <a:pPr eaLnBrk="1" hangingPunct="1"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sz="4000" dirty="0" smtClean="0"/>
              <a:t>ЦРТЕ ЛИЧНОСТИ</a:t>
            </a:r>
            <a:endParaRPr lang="en-US" sz="4000" dirty="0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r-Latn-CS" sz="2800" b="1" dirty="0" smtClean="0"/>
              <a:t>Црте</a:t>
            </a:r>
            <a:r>
              <a:rPr lang="sr-Latn-CS" sz="2800" dirty="0" smtClean="0"/>
              <a:t> су релативно трајне и опште особине личности, </a:t>
            </a:r>
            <a:r>
              <a:rPr lang="sr-Cyrl-CS" sz="2800" dirty="0" smtClean="0"/>
              <a:t>диспозиције </a:t>
            </a:r>
            <a:r>
              <a:rPr lang="sr-Latn-CS" sz="2800" dirty="0" smtClean="0"/>
              <a:t>одговорне за доследност понашања у сличним ситуацијама</a:t>
            </a:r>
            <a:r>
              <a:rPr lang="en-US" sz="2800" dirty="0" smtClean="0"/>
              <a:t> </a:t>
            </a:r>
            <a:r>
              <a:rPr lang="sr-Cyrl-CS" sz="2800" dirty="0" smtClean="0"/>
              <a:t>(</a:t>
            </a:r>
            <a:r>
              <a:rPr lang="sr-Cyrl-CS" sz="2800" i="1" dirty="0" smtClean="0"/>
              <a:t>доминантност</a:t>
            </a:r>
            <a:r>
              <a:rPr lang="sr-Cyrl-CS" sz="2800" dirty="0" smtClean="0"/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r-Cyrl-CS" sz="2800" dirty="0" smtClean="0"/>
              <a:t>Различити методи утврђивања црте (посматрање, факторска анализа)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r-Cyrl-CS" sz="2800" dirty="0" smtClean="0"/>
              <a:t>Различита схватање црте: н</a:t>
            </a:r>
            <a:r>
              <a:rPr lang="sr-Cyrl-CS" sz="2800" dirty="0" smtClean="0"/>
              <a:t>оминалистичко </a:t>
            </a:r>
            <a:r>
              <a:rPr lang="sr-Cyrl-CS" sz="2800" dirty="0" smtClean="0"/>
              <a:t>и реалистичко </a:t>
            </a:r>
            <a:endParaRPr lang="sr-Cyrl-C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sr-Cyrl-CS" sz="2800" dirty="0" smtClean="0"/>
              <a:t>Врсте црта: површинске и изворне (Кател), опште и личне (Олпорт)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1009</TotalTime>
  <Words>906</Words>
  <Application>Microsoft Office PowerPoint</Application>
  <PresentationFormat>On-screen Show (4:3)</PresentationFormat>
  <Paragraphs>172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Globe</vt:lpstr>
      <vt:lpstr>ЛИЧНОСТ И ПСИХОЛОГИЈА ЛИЧНОСТИ</vt:lpstr>
      <vt:lpstr>ПСИХОЛОГИЈА ЛИЧНОСТИ: ПРЕДМЕТ, ЦИЉ И ПРОБЛЕМИ</vt:lpstr>
      <vt:lpstr>ТЕРМИН И ПОЈАМ ЛИЧНОСТИ</vt:lpstr>
      <vt:lpstr>ОСНОВНЕ ОДЛИКЕ ЛИЧНОСТИ</vt:lpstr>
      <vt:lpstr>КАКО ДЕФИНИСАТИ ЛИЧНОСТ</vt:lpstr>
      <vt:lpstr>ДЕФИНИЦИЈА ЛИЧНОСТИ</vt:lpstr>
      <vt:lpstr>МНОШТВО ПРИСТУПА И ОБЈАШЊЕЊА ЛИЧНОСТИ</vt:lpstr>
      <vt:lpstr>СТРУКТУРА ЛИЧНОСТИ – ОСНОВНИ ЕЛЕМЕНТИ</vt:lpstr>
      <vt:lpstr>ЦРТЕ ЛИЧНОСТИ</vt:lpstr>
      <vt:lpstr>ОЛПОРТОВА ДЕФИНИЦИЈА ЦРТЕ ЛИЧНОСТИ</vt:lpstr>
      <vt:lpstr>КАРАКТЕР</vt:lpstr>
      <vt:lpstr>ТИПОВИ И ТИПОЛОГИЈЕ ЛИЧНОСТИ</vt:lpstr>
      <vt:lpstr>ЈУНГОВА ТИПОЛОГИЈА ЛИЧНОСТИ</vt:lpstr>
      <vt:lpstr>ТЕОРИЈЕ ЛИЧНОСТИ</vt:lpstr>
      <vt:lpstr>ФРОЈДОВА ПСИХОАНАЛИТИЧКА ТЕОРИЈА</vt:lpstr>
      <vt:lpstr>  АДЛЕРОВА ИНДИВИДУАЛНА ПСИХОЛОГИЈА  </vt:lpstr>
      <vt:lpstr>ЈУНГОВА АНАЛИТИЧКА ПСИХОЛОГИЈА</vt:lpstr>
      <vt:lpstr>БИХЕЈВИОРИСТИЧКЕ ТЕОРИЈЕ</vt:lpstr>
      <vt:lpstr>МАСЛОВЉЕВА ТЕОРИЈА ЛИЧНОСТИ</vt:lpstr>
      <vt:lpstr>ОЛПОРТОВА ТЕОРИЈА ЛИЧНОСТИ</vt:lpstr>
      <vt:lpstr>ФРОМОВА ТЕОРИЈА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ПСИХОЛОГИЈА ЛИЧНОСТИ</dc:title>
  <dc:creator>Zarko</dc:creator>
  <cp:lastModifiedBy>zarko</cp:lastModifiedBy>
  <cp:revision>135</cp:revision>
  <dcterms:created xsi:type="dcterms:W3CDTF">2006-02-22T12:27:28Z</dcterms:created>
  <dcterms:modified xsi:type="dcterms:W3CDTF">2013-01-15T09:18:15Z</dcterms:modified>
</cp:coreProperties>
</file>